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310" r:id="rId3"/>
    <p:sldId id="324" r:id="rId4"/>
    <p:sldId id="259" r:id="rId5"/>
    <p:sldId id="260" r:id="rId6"/>
    <p:sldId id="311" r:id="rId7"/>
    <p:sldId id="282" r:id="rId8"/>
    <p:sldId id="283" r:id="rId9"/>
    <p:sldId id="262" r:id="rId10"/>
    <p:sldId id="263" r:id="rId11"/>
    <p:sldId id="361" r:id="rId12"/>
    <p:sldId id="294" r:id="rId13"/>
    <p:sldId id="306" r:id="rId14"/>
    <p:sldId id="307" r:id="rId15"/>
    <p:sldId id="308" r:id="rId16"/>
    <p:sldId id="269" r:id="rId17"/>
    <p:sldId id="270" r:id="rId18"/>
    <p:sldId id="271" r:id="rId19"/>
    <p:sldId id="284" r:id="rId20"/>
    <p:sldId id="272" r:id="rId21"/>
    <p:sldId id="278" r:id="rId22"/>
    <p:sldId id="279" r:id="rId23"/>
    <p:sldId id="309" r:id="rId24"/>
    <p:sldId id="264" r:id="rId25"/>
    <p:sldId id="265" r:id="rId26"/>
    <p:sldId id="266" r:id="rId27"/>
    <p:sldId id="267" r:id="rId28"/>
    <p:sldId id="285" r:id="rId29"/>
    <p:sldId id="273" r:id="rId30"/>
    <p:sldId id="315" r:id="rId31"/>
    <p:sldId id="296" r:id="rId32"/>
    <p:sldId id="286" r:id="rId33"/>
    <p:sldId id="275" r:id="rId34"/>
    <p:sldId id="276" r:id="rId35"/>
    <p:sldId id="319" r:id="rId36"/>
    <p:sldId id="277" r:id="rId37"/>
    <p:sldId id="290" r:id="rId38"/>
    <p:sldId id="261" r:id="rId39"/>
    <p:sldId id="299" r:id="rId40"/>
    <p:sldId id="300" r:id="rId41"/>
    <p:sldId id="318" r:id="rId42"/>
    <p:sldId id="321" r:id="rId43"/>
    <p:sldId id="304" r:id="rId44"/>
    <p:sldId id="287" r:id="rId45"/>
    <p:sldId id="293" r:id="rId46"/>
    <p:sldId id="280" r:id="rId47"/>
    <p:sldId id="281" r:id="rId48"/>
    <p:sldId id="317" r:id="rId49"/>
    <p:sldId id="316" r:id="rId50"/>
    <p:sldId id="288" r:id="rId51"/>
    <p:sldId id="292" r:id="rId52"/>
    <p:sldId id="301" r:id="rId53"/>
    <p:sldId id="289" r:id="rId54"/>
    <p:sldId id="291" r:id="rId55"/>
    <p:sldId id="295" r:id="rId56"/>
    <p:sldId id="323" r:id="rId57"/>
    <p:sldId id="302" r:id="rId58"/>
    <p:sldId id="303" r:id="rId59"/>
    <p:sldId id="312" r:id="rId60"/>
    <p:sldId id="314" r:id="rId61"/>
    <p:sldId id="313" r:id="rId62"/>
    <p:sldId id="305" r:id="rId63"/>
    <p:sldId id="322" r:id="rId6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86437" autoAdjust="0"/>
  </p:normalViewPr>
  <p:slideViewPr>
    <p:cSldViewPr>
      <p:cViewPr varScale="1">
        <p:scale>
          <a:sx n="95" d="100"/>
          <a:sy n="95" d="100"/>
        </p:scale>
        <p:origin x="1422"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12/30/2023</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12/30/2023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10</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11</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12</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13</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14</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15</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16</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17</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18</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19</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20</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21</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a:t>An even earlier graphic success, and my 2</a:t>
            </a:r>
            <a:r>
              <a:rPr lang="en-US" altLang="en-US" baseline="30000"/>
              <a:t>nd</a:t>
            </a:r>
            <a:r>
              <a:rPr lang="en-US" altLang="en-US"/>
              <a:t> story—</a:t>
            </a:r>
          </a:p>
          <a:p>
            <a:r>
              <a:rPr lang="en-US" altLang="en-US"/>
              <a:t>In late 1609, Galileo constructed one of the first astronomical telescopes and almost immediately made a series of important discoveries (craters on the moon, a huge number of new stars, observations on the moons of Jupiter, sunspots)</a:t>
            </a:r>
          </a:p>
          <a:p>
            <a:r>
              <a:rPr lang="en-US" altLang="en-US"/>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22</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23</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24</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25</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26</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27</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28</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29</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30</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31</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32</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33</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34</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a:t>The use of two separate scales for different quantities is today considered a sin in statistical graphics.  But Playfair used this device here to compare population and taxes in various nations and argue that the British were overtaxed compared with others.  The slope of the lines is supposed to depict the rate of taxation per capita.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36</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37</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38</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39</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40</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41</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42</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12/30/2023</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43</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44</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46</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The patterns of distribution of sunspots over time and space continued to be studied over the next 350 years, yielding a data-rich time series.</a:t>
            </a:r>
          </a:p>
          <a:p>
            <a:r>
              <a:rPr lang="en-US" altLang="en-US"/>
              <a:t>In 1904, E.W. Maunder thought to plot the distribution of sunspots in the sun’s latitude over time, and saw an amazingly striking pattern, resembling a set of butterflies.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47</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49</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50</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51</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52</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55</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57</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58</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60</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61</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62</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9</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r>
              <a:rPr lang="en-US" altLang="en-US" dirty="0"/>
              <a:t>To give some context for my talk:  My main area of research is in data visualization and statistical graphics: I try to develop new graphical methods for understanding complex statistical data,</a:t>
            </a:r>
            <a:r>
              <a:rPr lang="en-US" altLang="en-US" baseline="0" dirty="0"/>
              <a:t> particularly for categorical and multivariate data.</a:t>
            </a:r>
          </a:p>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2.jpeg"/><Relationship Id="rId5" Type="http://schemas.openxmlformats.org/officeDocument/2006/relationships/hyperlink" Target="http://www.math.yorku.ca/SCS/Gallery/milestone/sec4.html" TargetMode="External"/><Relationship Id="rId10" Type="http://schemas.openxmlformats.org/officeDocument/2006/relationships/image" Target="../media/image19.png"/><Relationship Id="rId4" Type="http://schemas.openxmlformats.org/officeDocument/2006/relationships/image" Target="../media/image28.jpeg"/><Relationship Id="rId9"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oleObject" Target="../embeddings/oleObject3.bin"/><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66.jpeg"/><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9.jpg"/></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hyperlink" Target="https://lightsmellsloud.wordpress.com/tag/etienne-jules-mare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2.jp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9.jpe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93.jpg"/><Relationship Id="rId4" Type="http://schemas.openxmlformats.org/officeDocument/2006/relationships/image" Target="../media/image92.jpg"/></Relationships>
</file>

<file path=ppt/slides/_rels/slide4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100.gif"/></Relationships>
</file>

<file path=ppt/slides/_rels/slide5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5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14.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16.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461307" cy="246888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p:cNvGrpSpPr>
          <p:nvPr/>
        </p:nvGrpSpPr>
        <p:grpSpPr bwMode="auto">
          <a:xfrm>
            <a:off x="3626193" y="240016"/>
            <a:ext cx="2143125" cy="2156493"/>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1" y="152400"/>
            <a:ext cx="1728788" cy="24688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hexagon with a head and icons&#10;&#10;Description automatically generated">
            <a:extLst>
              <a:ext uri="{FF2B5EF4-FFF2-40B4-BE49-F238E27FC236}">
                <a16:creationId xmlns:a16="http://schemas.microsoft.com/office/drawing/2014/main" id="{59718CE4-D3FF-03F7-0BED-98AC87268E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5945" y="4624754"/>
            <a:ext cx="1072425" cy="1234229"/>
          </a:xfrm>
          <a:prstGeom prst="rect">
            <a:avLst/>
          </a:prstGeom>
        </p:spPr>
      </p:pic>
      <p:pic>
        <p:nvPicPr>
          <p:cNvPr id="10" name="Picture 9" descr="A hexagon with a head and icons&#10;&#10;Description automatically generated">
            <a:extLst>
              <a:ext uri="{FF2B5EF4-FFF2-40B4-BE49-F238E27FC236}">
                <a16:creationId xmlns:a16="http://schemas.microsoft.com/office/drawing/2014/main" id="{F74269B6-FF6C-5BAF-9A73-0E8FB5B281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85775" y="4624754"/>
            <a:ext cx="1072425" cy="1234229"/>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10</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11</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14</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15</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16</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17</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41910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a:t>
            </a:r>
            <a:endParaRPr lang="en-US" dirty="0"/>
          </a:p>
        </p:txBody>
      </p:sp>
    </p:spTree>
    <p:extLst>
      <p:ext uri="{BB962C8B-B14F-4D97-AF65-F5344CB8AC3E}">
        <p14:creationId xmlns:p14="http://schemas.microsoft.com/office/powerpoint/2010/main" val="378158926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18</a:t>
            </a:fld>
            <a:endParaRPr lang="en-US" altLang="en-US"/>
          </a:p>
        </p:txBody>
      </p:sp>
      <p:sp>
        <p:nvSpPr>
          <p:cNvPr id="114690" name="Text Box 2"/>
          <p:cNvSpPr txBox="1">
            <a:spLocks noChangeArrowheads="1"/>
          </p:cNvSpPr>
          <p:nvPr/>
        </p:nvSpPr>
        <p:spPr bwMode="auto">
          <a:xfrm>
            <a:off x="533400" y="533400"/>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b="1"/>
              <a:t>1375</a:t>
            </a:r>
            <a:r>
              <a:rPr lang="en-US" altLang="en-US" sz="2000"/>
              <a:t>: Catalan Atlas, an exquisitely beautiful visual cosmography, perpetual calendar, and thematic representation of the known world- Abraham Cresques,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spTree>
    <p:extLst>
      <p:ext uri="{BB962C8B-B14F-4D97-AF65-F5344CB8AC3E}">
        <p14:creationId xmlns:p14="http://schemas.microsoft.com/office/powerpoint/2010/main" val="352807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t>
            </a:r>
            <a:r>
              <a:rPr lang="en-US" sz="2000" dirty="0">
                <a:solidFill>
                  <a:srgbClr val="00B0F0"/>
                </a:solidFill>
                <a:latin typeface="Arial" charset="0"/>
              </a:rPr>
              <a:t>analytic geometry</a:t>
            </a:r>
            <a:r>
              <a:rPr lang="en-US" sz="2000" dirty="0">
                <a:latin typeface="Arial" charset="0"/>
              </a:rPr>
              <a:t>: (x, y) coordinates (Descartes), </a:t>
            </a:r>
          </a:p>
          <a:p>
            <a:pPr lvl="1"/>
            <a:r>
              <a:rPr lang="en-US" sz="2000" dirty="0">
                <a:latin typeface="Arial" charset="0"/>
              </a:rPr>
              <a:t>theories of </a:t>
            </a:r>
            <a:r>
              <a:rPr lang="en-US" sz="2000" dirty="0">
                <a:solidFill>
                  <a:srgbClr val="00B0F0"/>
                </a:solidFill>
                <a:latin typeface="Arial" charset="0"/>
              </a:rPr>
              <a:t>errors of measurement</a:t>
            </a:r>
            <a:r>
              <a:rPr lang="en-US" sz="2000" dirty="0">
                <a:latin typeface="Arial" charset="0"/>
              </a:rPr>
              <a:t>: astronomical observations (Laplace)</a:t>
            </a:r>
          </a:p>
          <a:p>
            <a:pPr lvl="1"/>
            <a:r>
              <a:rPr lang="en-US" sz="2000" dirty="0">
                <a:latin typeface="Arial" charset="0"/>
              </a:rPr>
              <a:t>the birth of </a:t>
            </a:r>
            <a:r>
              <a:rPr lang="en-US" sz="2000" dirty="0">
                <a:solidFill>
                  <a:srgbClr val="00B0F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a:t>
            </a:r>
            <a:r>
              <a:rPr lang="en-US" sz="2000" dirty="0">
                <a:solidFill>
                  <a:srgbClr val="00B0F0"/>
                </a:solidFill>
                <a:latin typeface="Arial" charset="0"/>
              </a:rPr>
              <a:t>graphic recording </a:t>
            </a:r>
            <a:r>
              <a:rPr lang="en-US" sz="2000" dirty="0">
                <a:latin typeface="Arial" charset="0"/>
              </a:rPr>
              <a:t>(</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FF0000"/>
                </a:solidFill>
                <a:latin typeface="Arial" charset="0"/>
              </a:rPr>
              <a:t>statistical </a:t>
            </a:r>
            <a:r>
              <a:rPr lang="en-US" sz="2000" dirty="0">
                <a:latin typeface="Arial" charset="0"/>
              </a:rPr>
              <a:t>data (van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19</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20</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21</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Tree>
    <p:extLst>
      <p:ext uri="{BB962C8B-B14F-4D97-AF65-F5344CB8AC3E}">
        <p14:creationId xmlns:p14="http://schemas.microsoft.com/office/powerpoint/2010/main" val="246402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22</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pic>
        <p:nvPicPr>
          <p:cNvPr id="116740" name="Picture 4" descr="scheiner_viewing_sunspots_16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53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116741" name="Text Box 5"/>
          <p:cNvSpPr txBox="1">
            <a:spLocks noChangeArrowheads="1"/>
          </p:cNvSpPr>
          <p:nvPr/>
        </p:nvSpPr>
        <p:spPr bwMode="auto">
          <a:xfrm>
            <a:off x="533400" y="167640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1626</a:t>
            </a:r>
            <a:r>
              <a:rPr lang="en-US" altLang="en-US"/>
              <a:t>: Christoph Scheiner invents helioscope &amp; camera obscura to record sunspots (</a:t>
            </a:r>
            <a:r>
              <a:rPr lang="en-US" altLang="en-US" i="1"/>
              <a:t>Rosa</a:t>
            </a:r>
            <a:r>
              <a:rPr lang="en-US" altLang="en-US"/>
              <a:t> </a:t>
            </a:r>
            <a:r>
              <a:rPr lang="en-US" altLang="en-US" i="1"/>
              <a:t>Ursina sive Sol</a:t>
            </a:r>
            <a:r>
              <a:rPr lang="en-US" altLang="en-US"/>
              <a:t> , 1626-1630)</a:t>
            </a:r>
          </a:p>
        </p:txBody>
      </p:sp>
    </p:spTree>
    <p:extLst>
      <p:ext uri="{BB962C8B-B14F-4D97-AF65-F5344CB8AC3E}">
        <p14:creationId xmlns:p14="http://schemas.microsoft.com/office/powerpoint/2010/main" val="2242789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23</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24</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longitude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25</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26</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27</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sp>
        <p:nvSpPr>
          <p:cNvPr id="30725" name="Text Box 5"/>
          <p:cNvSpPr txBox="1">
            <a:spLocks noChangeArrowheads="1"/>
          </p:cNvSpPr>
          <p:nvPr/>
        </p:nvSpPr>
        <p:spPr bwMode="auto">
          <a:xfrm>
            <a:off x="38100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1196975"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a:t> central location</a:t>
            </a:r>
          </a:p>
          <a:p>
            <a:pPr>
              <a:lnSpc>
                <a:spcPct val="60000"/>
              </a:lnSpc>
              <a:spcBef>
                <a:spcPct val="50000"/>
              </a:spcBef>
              <a:buClr>
                <a:srgbClr val="0000FF"/>
              </a:buClr>
              <a:buSzPct val="125000"/>
              <a:buFont typeface="Arial" charset="0"/>
              <a:buChar char="•"/>
            </a:pPr>
            <a:r>
              <a:rPr lang="en-US" altLang="en-US"/>
              <a:t> bias</a:t>
            </a:r>
          </a:p>
          <a:p>
            <a:pPr>
              <a:lnSpc>
                <a:spcPct val="60000"/>
              </a:lnSpc>
              <a:spcBef>
                <a:spcPct val="50000"/>
              </a:spcBef>
              <a:buClr>
                <a:srgbClr val="0000FF"/>
              </a:buClr>
              <a:buSzPct val="125000"/>
              <a:buFont typeface="Arial" charset="0"/>
              <a:buChar char="•"/>
            </a:pPr>
            <a:r>
              <a:rPr lang="en-US" altLang="en-US"/>
              <a:t> name labels– avoiding overplotting</a:t>
            </a:r>
          </a:p>
        </p:txBody>
      </p:sp>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a:solidFill>
                  <a:srgbClr val="0000FF"/>
                </a:solidFill>
              </a:rPr>
              <a:t>range</a:t>
            </a:r>
          </a:p>
        </p:txBody>
      </p:sp>
      <p:sp>
        <p:nvSpPr>
          <p:cNvPr id="30735" name="Rectangle 15"/>
          <p:cNvSpPr>
            <a:spLocks noChangeArrowheads="1"/>
          </p:cNvSpPr>
          <p:nvPr/>
        </p:nvSpPr>
        <p:spPr bwMode="auto">
          <a:xfrm>
            <a:off x="4341813" y="1470025"/>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FF"/>
              </a:buClr>
              <a:buSzPct val="125000"/>
              <a:buFontTx/>
              <a:buChar char="•"/>
            </a:pPr>
            <a:r>
              <a:rPr lang="en-US" altLang="en-US"/>
              <a:t> wide variability</a:t>
            </a:r>
          </a:p>
          <a:p>
            <a:pPr>
              <a:buClr>
                <a:srgbClr val="0000FF"/>
              </a:buClr>
              <a:buSzPct val="125000"/>
              <a:buFontTx/>
              <a:buChar char="•"/>
            </a:pPr>
            <a:r>
              <a:rPr lang="en-US" altLang="en-US"/>
              <a:t> clustering, detached observations</a:t>
            </a:r>
          </a:p>
          <a:p>
            <a:pPr>
              <a:buClr>
                <a:srgbClr val="0000FF"/>
              </a:buClr>
              <a:buSzPct val="125000"/>
            </a:pPr>
            <a:endParaRPr lang="en-US" altLang="en-US">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28</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29</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30</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31</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a:t>
            </a:r>
          </a:p>
        </p:txBody>
      </p:sp>
      <p:sp>
        <p:nvSpPr>
          <p:cNvPr id="4" name="Slide Number Placeholder 3"/>
          <p:cNvSpPr>
            <a:spLocks noGrp="1"/>
          </p:cNvSpPr>
          <p:nvPr>
            <p:ph type="sldNum" sz="quarter" idx="12"/>
          </p:nvPr>
        </p:nvSpPr>
        <p:spPr/>
        <p:txBody>
          <a:bodyPr/>
          <a:lstStyle/>
          <a:p>
            <a:fld id="{621225AB-15B9-4C79-A121-04D1DC7E2307}" type="slidenum">
              <a:rPr lang="en-US" smtClean="0"/>
              <a:t>32</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33</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endParaRPr lang="en-US" altLang="en-US" sz="2400" dirty="0">
              <a:latin typeface="Times New Roman" pitchFamily="18" charset="0"/>
            </a:endParaRPr>
          </a:p>
        </p:txBody>
      </p:sp>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pop</a:t>
            </a:r>
          </a:p>
        </p:txBody>
      </p:sp>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a:t>taxes</a:t>
            </a:r>
          </a:p>
        </p:txBody>
      </p:sp>
      <p:sp>
        <p:nvSpPr>
          <p:cNvPr id="86022" name="Line 6"/>
          <p:cNvSpPr>
            <a:spLocks noChangeShapeType="1"/>
          </p:cNvSpPr>
          <p:nvPr/>
        </p:nvSpPr>
        <p:spPr bwMode="auto">
          <a:xfrm>
            <a:off x="990600" y="2971800"/>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3" name="Line 7"/>
          <p:cNvSpPr>
            <a:spLocks noChangeShapeType="1"/>
          </p:cNvSpPr>
          <p:nvPr/>
        </p:nvSpPr>
        <p:spPr bwMode="auto">
          <a:xfrm>
            <a:off x="1143000" y="4495800"/>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90128888"/>
      </p:ext>
    </p:extLst>
  </p:cSld>
  <p:clrMapOvr>
    <a:masterClrMapping/>
  </p:clrMapOvr>
  <p:transition advClick="0" advTm="5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35</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no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37</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38</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39</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40</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41</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42</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44</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45</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46</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47</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48</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49</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50</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51</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52</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53</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55</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56</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57</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58</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4302708" y="2667000"/>
            <a:ext cx="2425065" cy="830997"/>
          </a:xfrm>
          <a:prstGeom prst="rect">
            <a:avLst/>
          </a:prstGeom>
          <a:noFill/>
        </p:spPr>
        <p:txBody>
          <a:bodyPr wrap="square" rtlCol="0">
            <a:spAutoFit/>
          </a:bodyPr>
          <a:lstStyle/>
          <a:p>
            <a:r>
              <a:rPr lang="en-US" sz="1600" b="1" dirty="0"/>
              <a:t>Tree of evolution</a:t>
            </a:r>
          </a:p>
          <a:p>
            <a:r>
              <a:rPr lang="en-US" sz="1600" dirty="0"/>
              <a:t>Darwin (1859)  imagines generations of species</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mental image 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60</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a:t>
            </a:r>
            <a:r>
              <a:rPr lang="en-US" dirty="0" err="1"/>
              <a:t>datavis</a:t>
            </a:r>
            <a:r>
              <a:rPr lang="en-US" dirty="0"/>
              <a:t>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err="1"/>
              <a:t>spreadplots</a:t>
            </a:r>
            <a:r>
              <a:rPr lang="en-US" dirty="0"/>
              <a:t>: dynamically linked views</a:t>
            </a:r>
          </a:p>
          <a:p>
            <a:pPr marL="285750" indent="-285750">
              <a:buFont typeface="Arial" panose="020B0604020202020204" pitchFamily="34" charset="0"/>
              <a:buChar char="•"/>
            </a:pPr>
            <a:r>
              <a:rPr lang="en-US" dirty="0" err="1"/>
              <a:t>workmaps</a:t>
            </a:r>
            <a:r>
              <a:rPr lang="en-US" dirty="0"/>
              <a:t>: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61</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62</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B0F0"/>
                </a:solidFill>
              </a:rPr>
              <a:t>“The only new thing in the world is the history you don’t know” – </a:t>
            </a:r>
            <a:r>
              <a:rPr lang="en-US" sz="2000" b="1" dirty="0">
                <a:solidFill>
                  <a:schemeClr val="bg1">
                    <a:lumMod val="50000"/>
                  </a:schemeClr>
                </a:solidFill>
              </a:rPr>
              <a:t>Harry S. Truman </a:t>
            </a:r>
          </a:p>
          <a:p>
            <a:pPr marL="457200" indent="0">
              <a:buNone/>
            </a:pPr>
            <a:r>
              <a:rPr lang="en-US" sz="2000" dirty="0">
                <a:solidFill>
                  <a:srgbClr val="00B0F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B0F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63</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646331"/>
          </a:xfrm>
          <a:prstGeom prst="rect">
            <a:avLst/>
          </a:prstGeom>
          <a:noFill/>
        </p:spPr>
        <p:txBody>
          <a:bodyPr wrap="square" rtlCol="0">
            <a:spAutoFit/>
          </a:bodyPr>
          <a:lstStyle/>
          <a:p>
            <a:r>
              <a:rPr lang="en-US" dirty="0"/>
              <a:t>In 2017, graphic storyteller RJ Andrews adopted </a:t>
            </a:r>
            <a:r>
              <a:rPr lang="en-US" dirty="0" err="1"/>
              <a:t>Ogilby’s</a:t>
            </a:r>
            <a:r>
              <a:rPr lang="en-US" dirty="0"/>
              <a:t> form to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9</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5091</Words>
  <Application>Microsoft Office PowerPoint</Application>
  <PresentationFormat>On-screen Show (4:3)</PresentationFormat>
  <Paragraphs>609</Paragraphs>
  <Slides>63</Slides>
  <Notes>63</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9" baseType="lpstr">
      <vt:lpstr>Arial</vt:lpstr>
      <vt:lpstr>Calibri</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8</cp:revision>
  <cp:lastPrinted>2022-01-25T18:18:39Z</cp:lastPrinted>
  <dcterms:created xsi:type="dcterms:W3CDTF">2022-01-25T15:19:31Z</dcterms:created>
  <dcterms:modified xsi:type="dcterms:W3CDTF">2023-12-30T16:42:07Z</dcterms:modified>
</cp:coreProperties>
</file>